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78" r:id="rId4"/>
    <p:sldId id="279" r:id="rId5"/>
    <p:sldId id="280" r:id="rId6"/>
    <p:sldId id="282" r:id="rId7"/>
    <p:sldId id="284" r:id="rId8"/>
    <p:sldId id="285" r:id="rId9"/>
    <p:sldId id="287" r:id="rId10"/>
    <p:sldId id="290" r:id="rId11"/>
    <p:sldId id="291" r:id="rId12"/>
    <p:sldId id="292" r:id="rId13"/>
    <p:sldId id="294" r:id="rId14"/>
    <p:sldId id="276" r:id="rId15"/>
    <p:sldId id="295" r:id="rId16"/>
    <p:sldId id="302" r:id="rId17"/>
    <p:sldId id="303" r:id="rId18"/>
    <p:sldId id="305" r:id="rId19"/>
    <p:sldId id="299" r:id="rId20"/>
    <p:sldId id="308" r:id="rId21"/>
    <p:sldId id="310" r:id="rId22"/>
    <p:sldId id="321" r:id="rId23"/>
    <p:sldId id="319" r:id="rId24"/>
    <p:sldId id="320" r:id="rId25"/>
    <p:sldId id="258" r:id="rId26"/>
    <p:sldId id="26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3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FDE87C1-F338-45DD-B4B4-2FED7EFC28B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F10C238-4D51-4706-AC32-F4C27A31211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Лекция  7.  Регулирование, учет и контроль над потреблением тепловой и электрической энергии. Энергосбережение в быту.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профессор В 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Н. Гавриленко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592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168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716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89" y="404813"/>
            <a:ext cx="7345363" cy="597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4487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.14.Энергосберегающие технологии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Технологии , позволяющие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эффективно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рационально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использовать энергетические и топливные ресурсы. 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Энергосберегающее оборудование:</a:t>
            </a:r>
          </a:p>
          <a:p>
            <a:pPr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энергосберегающие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лампы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энергоэффективные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электроприборы и др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., </a:t>
            </a:r>
          </a:p>
          <a:p>
            <a:pPr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электроэнергией дома с помощью системы «умный дом», 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утепление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дома. 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763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3731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7775575" cy="597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913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.17.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рограмма энергосбережения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779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dirty="0" smtClean="0"/>
              <a:t>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покрытия потребностей конкретного объекта, для которого разработана программа энергосбережения, в топливно-энергетических ресурсах за счет их экономии;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введения в использование специально разработанного энергосберегающего оборудования, конструкций и материалов, технических приборов,  способствующих экономии электроэнергии;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улучшения экологической ситуации в регионе нахождения объекта, в результате снижения выброса парниковых газов.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72809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1.18. Основные направления политики энергосбережения в РБ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003232" cy="52051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1. Внедрение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систем автоматического регулирования и учета тепловой энергии в производственных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жилых помещениях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2. Внедрение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замкнутой системы охлаждения индукционных печей охлаждения.</a:t>
            </a:r>
          </a:p>
          <a:p>
            <a:pPr marL="0" lvl="0" indent="0"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3. Внедрение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пофасадного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регулирования отопления в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зданиях.</a:t>
            </a:r>
          </a:p>
          <a:p>
            <a:pPr marL="0" lvl="0" indent="0"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4.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недрение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систем смешения обратной и подаваемой воды для уменьшения расхода тепловой энергии при отоплении помещений.</a:t>
            </a:r>
          </a:p>
          <a:p>
            <a:pPr marL="0" lvl="0" indent="0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5. Разработка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и внедрение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гелеосистем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для подогрева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воды.</a:t>
            </a:r>
          </a:p>
          <a:p>
            <a:pPr marL="0" lvl="0" indent="0"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6. Разработка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удельных норм расхода топлива.</a:t>
            </a:r>
          </a:p>
          <a:p>
            <a:pPr marL="0" lvl="0" indent="0"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7. Разработка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и внедрение инфракрасных излучателей.</a:t>
            </a:r>
          </a:p>
          <a:p>
            <a:pPr marL="0" lvl="0" indent="0"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8.  Экономия электроэнергии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за счет внедрения экономичных светильников.</a:t>
            </a:r>
          </a:p>
          <a:p>
            <a:pPr marL="0" lvl="0" indent="0">
              <a:buNone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9. Разработка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и внедрение систем местного отопления с использованием более дешевых видов топлива.</a:t>
            </a:r>
          </a:p>
        </p:txBody>
      </p:sp>
    </p:spTree>
    <p:extLst>
      <p:ext uri="{BB962C8B-B14F-4D97-AF65-F5344CB8AC3E}">
        <p14:creationId xmlns:p14="http://schemas.microsoft.com/office/powerpoint/2010/main" val="2368437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1.19. Результаты реализация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политики энергосбережения 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снижения энергоемкости продукции;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повышения коэффициента полезного использования ТЭР;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увеличения в топливном балансе республики доли местных видов топлива и отходов производства, нетрадиционных и возобновляемых источников.</a:t>
            </a:r>
          </a:p>
        </p:txBody>
      </p:sp>
    </p:spTree>
    <p:extLst>
      <p:ext uri="{BB962C8B-B14F-4D97-AF65-F5344CB8AC3E}">
        <p14:creationId xmlns:p14="http://schemas.microsoft.com/office/powerpoint/2010/main" val="2128684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2.1. Способы передачи тепла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859216" cy="534920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Теплопроводность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теплота передается через материал( стены, полы, перекрытия, крыши);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Конвекция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перенос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тепла происходит в результате движения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молекул (у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поверхности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стен, окон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 наличии температурного перепада между конструкцией и соприкасающимся с ней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воздухом, чем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больше разность температур поверхностей, тем интенсивнее теплообмен между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ними)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Излучение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передач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тепла с поверхности тела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виде энергии электромагнитных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волн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чем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выше температура поверхности отопительного прибора, тем сильнее обогревается помещение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.) 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87036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2.2. Тепловые потери и теплоизоляция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787208" cy="5349208"/>
          </a:xfrm>
        </p:spPr>
        <p:txBody>
          <a:bodyPr>
            <a:no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Тепловые потери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зависят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теплоизоляционных качеств отдельных конструкций, а также их размеров.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Коэффициент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теплопередачи(К)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единица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которая обозначает прохождение теплового потока мощностью 1 Вт сквозь элемент строительной конструкции площадью 1 м</a:t>
            </a:r>
            <a:r>
              <a:rPr lang="ru-RU" b="1" i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при разнице температур наружного воздуха и внутреннего в 1 Кельвин, Вт/(м</a:t>
            </a:r>
            <a:r>
              <a:rPr lang="ru-RU" b="1" i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·К).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Сопротивление теплопередаче – величина, обратная коэффициенту теплопередачи, (м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2·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К) / Вт.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он выше, тем больше теплоты проходит через материал, и хуже его теплозащита. </a:t>
            </a:r>
          </a:p>
        </p:txBody>
      </p:sp>
    </p:spTree>
    <p:extLst>
      <p:ext uri="{BB962C8B-B14F-4D97-AF65-F5344CB8AC3E}">
        <p14:creationId xmlns:p14="http://schemas.microsoft.com/office/powerpoint/2010/main" val="230211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2.4.Примерная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теплового баланса жилого дома в холодный период года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55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747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78200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990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2.5. Снижение тепловых потерь жилых домов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теплоизоляции зданий как новых, так и реконструируемых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2) внедрение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эффективных систем теплоснабжения и отопления с автоматическим регулированием;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жесткие требования к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теплоэффективности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строительных материалов;</a:t>
            </a:r>
          </a:p>
          <a:p>
            <a:pPr marL="0" indent="0">
              <a:buNone/>
            </a:pPr>
            <a:r>
              <a:rPr lang="ru-RU" sz="2800" b="1" i="1" dirty="0" smtClean="0"/>
              <a:t>     снижение </a:t>
            </a:r>
            <a:r>
              <a:rPr lang="ru-RU" sz="2800" b="1" i="1" dirty="0"/>
              <a:t>потерь тепла на 7 – 9 % позволяет увеличить температуру в помещении на 1 °С.</a:t>
            </a:r>
            <a:endParaRPr lang="ru-RU" sz="2800" dirty="0"/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80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 Энергосбережение (экономия ТЭР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dirty="0" smtClean="0"/>
              <a:t>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Реализация:</a:t>
            </a:r>
          </a:p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организационных,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правовых,</a:t>
            </a: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технических,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технологических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экономических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иных мер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направленных на уменьшение объема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энергетических ресурсов при сохранении соответствующего полезного эффекта от их использования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объем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произведенной продукции, выполненных работ,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услуг,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улучшение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условий работы и отдыха людей,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уровня промышленной и экологической безопасности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5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3.1.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электроэнергии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•психологическая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настроенность и желание населения экономно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расходовать энергоресурсы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 как на производстве, так и в быту;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•знание способов энергосбережения и умение их использовать в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повседневной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жизни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•рачительное отношение людей к пользованию энергетическим комфортом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подсознательном уровне, внутренняя дисциплина бережного энергопотребления.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361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3.2. </a:t>
            </a:r>
            <a:r>
              <a:rPr lang="ru-RU" b="1" dirty="0"/>
              <a:t>Рациональное освещение квартиры.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484784"/>
            <a:ext cx="8064896" cy="498916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Максимальное использование  естественного освещения.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Для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улучшения естественного освещения в помещении выполняйте отделку стен и потолка светлыми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тонами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(светлые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стены отражают до 80% естественного света, при этом темные лишь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15%,особенно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это важно в помещениях, куда солнечного света попадает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мало);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Использование  принципа зонального освещения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общее, комбинированное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местное освещение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отдельных функциональных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зон, подходят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лампы в 1,5-2 раза менее мощные, чем в подвесных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светильниках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комнату 18-20 кв. м экономится до 200 кВт*ч 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год).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Желательно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предусмотреть в схеме электропроводки многокнопочные выключатели для включения освещения по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отдельности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(люстра, бра, дежурный свет).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4067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5698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3.6. Эффективность энергосберегающих технологий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7848872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880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61963"/>
            <a:ext cx="8062094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758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352927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2271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3.9. Простые способы  экономии электроэнергии в быту 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931224" cy="513318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1.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 многих электросчетчик установлен таким образом, что его табло можно видеть несколько раз в день. Ваша задача заключается в том, чтобы зрительно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определить какие именно электроприборы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работают,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определить  самое энергоемкое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 принять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чем Вы сможете сэкономить.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2. Уходя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гасите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свет и выключайте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электроприборы, которые долгое время находятся в режиме ожидания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3. Активизируйте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Вашем компьютере функцию автоматического перехода в спящий режим (интервал времени задавайте на свое усмотрение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4. 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время стирки загружайте в стиральную машину то количество белья, которое указано в руководстве по эксплуатации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5. Чаще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очищайте пылесборник пылесоса, что не только сэкономит электроэнергию, но и продлит его срок службы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6. Используйте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холодильник для охлаждения ниже комнатной температуры (до комнатной температуры прекрасно охлаждается в комнате или в емкости с прохладной водой). 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равильно установите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холодильник,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делая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отступы от стен и 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располагая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рядом нагревательные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приборы.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408463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3.10.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способов экономии электроэнергии в быту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19256" cy="50611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7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. При приготовлении пищи на электрической плите, используйте те конфорки, которые равны по диаметру с используемой посудой (можно меньше). После закипания необходимо снизить нагрузку.</a:t>
            </a:r>
          </a:p>
          <a:p>
            <a:pPr marL="0" indent="0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8.  Электрическим чайником кипятите то количество воды, которое необходимо (не меньше 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min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8. Если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у Вас старая проводка, замените её, это позволит не только сократить потери электроэнергии, но и повысить пожарную безопасность. </a:t>
            </a:r>
          </a:p>
          <a:p>
            <a:pPr marL="0" indent="0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9. Замена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ламп накаливания на энергосберегающие (люминесцентные) или светодиодные лампы. Установка точечных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светильников.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10.Предусмотрите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возможность регулировки уровня освещенности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 устанавливайте слишком ярких и чересчур тусклых источников освещения, создавайте комфортные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условия.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11. Покупая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новую технику, особое внимание уделяйте ее мощности, а также классу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12. Следите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за состоянием конфорок электрической плиты, в случае повреждений, неудовлетворительной работы их следует заменить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933307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.2.Основные показатели  энергосбережения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628775"/>
            <a:ext cx="7408862" cy="44973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smtClean="0"/>
              <a:t>    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Энергоемкость экономики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(отношение суммарного потребления энергии к объему валового внутреннего продукта):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          Е = ΣЭ  / ВВП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Энергоемкость экономики  рассчитывается по: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первичной энергии;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по подведенной к потребителю энергии;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по подведенной электроэнергии – в данном случае этот показатель будет называться электроемкость ВВП.</a:t>
            </a:r>
          </a:p>
          <a:p>
            <a:pPr eaLnBrk="1" hangingPunct="1">
              <a:lnSpc>
                <a:spcPct val="80000"/>
              </a:lnSpc>
            </a:pPr>
            <a:endParaRPr lang="ru-RU" sz="2800" smtClean="0"/>
          </a:p>
        </p:txBody>
      </p:sp>
    </p:spTree>
    <p:extLst>
      <p:ext uri="{BB962C8B-B14F-4D97-AF65-F5344CB8AC3E}">
        <p14:creationId xmlns:p14="http://schemas.microsoft.com/office/powerpoint/2010/main" val="235225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.3.Основные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энергосбережения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557338"/>
            <a:ext cx="7408862" cy="45688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Энергопотребление на душу населения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(отношение суммарного потребления энергии к численности населения):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                          Е = ΣЭ /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ΣЭ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– суммарное потребление соответствующего вида энергии за год,</a:t>
            </a:r>
            <a:endParaRPr lang="en-US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b="1" i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– численность населения.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  Энергопотребление на душу населения может быть рассчитано по: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первичной энергии;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по подведенной к потребителю энергии;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по подведенной электроэнергии.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/>
              <a:t>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788843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.4.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Энергоэффективность</a:t>
            </a:r>
            <a:r>
              <a:rPr lang="ru-RU" dirty="0"/>
              <a:t> </a:t>
            </a:r>
          </a:p>
        </p:txBody>
      </p:sp>
      <p:sp>
        <p:nvSpPr>
          <p:cNvPr id="6144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8488" cy="4873625"/>
          </a:xfrm>
        </p:spPr>
        <p:txBody>
          <a:bodyPr/>
          <a:lstStyle/>
          <a:p>
            <a:pPr algn="just">
              <a:defRPr/>
            </a:pPr>
            <a:r>
              <a:rPr lang="ru-RU" dirty="0" smtClean="0"/>
              <a:t>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эффективное (рациональное) использование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 энергетических ресурсов, достижение экономически оправданной эффективности использования 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ТЭР при существующем уровне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развития техники  и технологии и соблюдении требований к охране окружающей среды.</a:t>
            </a:r>
          </a:p>
          <a:p>
            <a:pPr algn="just"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использование меньшего количества энергии, чтобы обеспечить тот же уровень 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энергетического обеспечения зданий или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 технологических процессов на производстве.</a:t>
            </a:r>
          </a:p>
          <a:p>
            <a:pPr>
              <a:defRPr/>
            </a:pP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986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.5.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Критерии эффективности энергосбережения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340768"/>
            <a:ext cx="8208912" cy="511256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dirty="0" smtClean="0"/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показатель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энергоэкономического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уровня производства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(ЭЭУП).</a:t>
            </a:r>
          </a:p>
          <a:p>
            <a:pPr eaLnBrk="1" hangingPunct="1"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ЭЭУП позволяет оценить уровень реализации энергосберегающих технологий, экономических тепловых схем, энергосберегающего оборудования и т.д.: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ЭЭУП =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где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– результат хозяйственной деятельности рассматриваемого производства, тыс.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уб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.;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– суммарное потребление энергоресурсов на технологические цели,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т.у.т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  <a:buNone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научно обоснованная абсолютная или удельная величина потребления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ТЭР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 на производство единицы продукции (работ, услуг) любого назначения, установления нормативными документами. </a:t>
            </a:r>
            <a:br>
              <a:rPr lang="ru-RU" sz="2600" b="1" i="1" dirty="0">
                <a:latin typeface="Times New Roman" pitchFamily="18" charset="0"/>
                <a:cs typeface="Times New Roman" pitchFamily="18" charset="0"/>
              </a:rPr>
            </a:b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21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1.7.Особенности установления класса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715250" cy="4873625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Установить можно от »А++» до »Е», техника классов F и G уже давно нигде не выпускается, а классы ниже В существенно ограничены в реализации.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Приняты следующие буквенные обозначения: А — потребление меньше стандартного на 45%, В — на 25%, С — на 5%, D – потребление соответствует 100%, E — до 110%, F – до 125%, G — больше 125%. Введенные дополнительные обозначения — »А+» означает уменьшение потребление на 58% от расчетного, а класс »А++» — показывает фактический расход составляющий 33% от стандартного. </a:t>
            </a:r>
          </a:p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Самым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экономичным будет класс А, за класс улучшенной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 разным числом плюсов, придется заплатить на 30% больше, это не совсем оправданные расходы, которые скорее всего не окупятся.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17777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1.8. Классы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63284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6669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.10.Как рассчитывается класс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1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Класс энергоэффективности определяется для каждого прибора индивидуально на основе определенных параметров.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Для стиральной машины, например, показатель энергоэффективности рассчитан как соотношение потребляемой в 1 час мощности, к максимальному весу загрузки. 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Размер экрана и потребляемая мощность определяет класс энергосбережения телевизоров, а индекс энергоэффективности стандартной посудомоечной машины определяется на основе процессов мытья и сушки в отдельности.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2732931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365</TotalTime>
  <Words>1153</Words>
  <Application>Microsoft Office PowerPoint</Application>
  <PresentationFormat>Экран (4:3)</PresentationFormat>
  <Paragraphs>113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Лекция  7.  Регулирование, учет и контроль над потреблением тепловой и электрической энергии. Энергосбережение в быту. </vt:lpstr>
      <vt:lpstr>1.1. Энергосбережение (экономия ТЭР)</vt:lpstr>
      <vt:lpstr>1.2.Основные показатели  энергосбережения</vt:lpstr>
      <vt:lpstr>1.3.Основные показатели  энергосбережения</vt:lpstr>
      <vt:lpstr>1.4. Энергоэффективность </vt:lpstr>
      <vt:lpstr>1.5. Критерии эффективности энергосбережения</vt:lpstr>
      <vt:lpstr>1.7.Особенности установления класса энергоэффективности</vt:lpstr>
      <vt:lpstr>1.8. Классы энергоэффективности </vt:lpstr>
      <vt:lpstr>1.10.Как рассчитывается класс энергоэффективности.</vt:lpstr>
      <vt:lpstr>Презентация PowerPoint</vt:lpstr>
      <vt:lpstr>1.14.Энергосберегающие технологии </vt:lpstr>
      <vt:lpstr>Презентация PowerPoint</vt:lpstr>
      <vt:lpstr>1.17. Программа энергосбережения </vt:lpstr>
      <vt:lpstr>1.18. Основные направления политики энергосбережения в РБ</vt:lpstr>
      <vt:lpstr>  1.19. Результаты реализация политики энергосбережения </vt:lpstr>
      <vt:lpstr>2.1. Способы передачи тепла </vt:lpstr>
      <vt:lpstr>2.2. Тепловые потери и теплоизоляция</vt:lpstr>
      <vt:lpstr>2.4.Примерная структура теплового баланса жилого дома в холодный период года</vt:lpstr>
      <vt:lpstr>2.5. Снижение тепловых потерь жилых домов </vt:lpstr>
      <vt:lpstr>3.1. условия  экономии электроэнергии </vt:lpstr>
      <vt:lpstr>3.2. Рациональное освещение квартиры. </vt:lpstr>
      <vt:lpstr>3.6. Эффективность энергосберегающих технологий </vt:lpstr>
      <vt:lpstr>Презентация PowerPoint</vt:lpstr>
      <vt:lpstr>Презентация PowerPoint</vt:lpstr>
      <vt:lpstr>3.9. Простые способы  экономии электроэнергии в быту   </vt:lpstr>
      <vt:lpstr>3.10. 17 способов экономии электроэнергии в быту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 7.  Регулирование, учет и контроль над потреблением тепловой и электрической энергии. Энергосбережение в быту. </dc:title>
  <dc:creator>User</dc:creator>
  <cp:lastModifiedBy>User</cp:lastModifiedBy>
  <cp:revision>26</cp:revision>
  <dcterms:created xsi:type="dcterms:W3CDTF">2016-12-17T16:17:08Z</dcterms:created>
  <dcterms:modified xsi:type="dcterms:W3CDTF">2017-04-19T06:23:14Z</dcterms:modified>
</cp:coreProperties>
</file>